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letter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">
          <p15:clr>
            <a:srgbClr val="A4A3A4"/>
          </p15:clr>
        </p15:guide>
        <p15:guide id="2" pos="36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66FF"/>
    <a:srgbClr val="990000"/>
    <a:srgbClr val="339933"/>
    <a:srgbClr val="0000FF"/>
    <a:srgbClr val="99CCFF"/>
    <a:srgbClr val="CCE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 autoAdjust="0"/>
    <p:restoredTop sz="98034" autoAdjust="0"/>
  </p:normalViewPr>
  <p:slideViewPr>
    <p:cSldViewPr snapToGrid="0">
      <p:cViewPr varScale="1">
        <p:scale>
          <a:sx n="106" d="100"/>
          <a:sy n="106" d="100"/>
        </p:scale>
        <p:origin x="210" y="120"/>
      </p:cViewPr>
      <p:guideLst>
        <p:guide orient="horz" pos="330"/>
        <p:guide pos="36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l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4" rIns="93169" bIns="4658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5992B053-42D6-474A-8D79-77178805C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68" indent="0" algn="ctr">
              <a:buNone/>
              <a:defRPr/>
            </a:lvl2pPr>
            <a:lvl3pPr marL="914336" indent="0" algn="ctr">
              <a:buNone/>
              <a:defRPr/>
            </a:lvl3pPr>
            <a:lvl4pPr marL="1371503" indent="0" algn="ctr">
              <a:buNone/>
              <a:defRPr/>
            </a:lvl4pPr>
            <a:lvl5pPr marL="1828671" indent="0" algn="ctr">
              <a:buNone/>
              <a:defRPr/>
            </a:lvl5pPr>
            <a:lvl6pPr marL="2285839" indent="0" algn="ctr">
              <a:buNone/>
              <a:defRPr/>
            </a:lvl6pPr>
            <a:lvl7pPr marL="2743007" indent="0" algn="ctr">
              <a:buNone/>
              <a:defRPr/>
            </a:lvl7pPr>
            <a:lvl8pPr marL="3200175" indent="0" algn="ctr">
              <a:buNone/>
              <a:defRPr/>
            </a:lvl8pPr>
            <a:lvl9pPr marL="365734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4EA6D-2ECE-46E1-A79D-A8A25DE33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251EA-8864-404D-A3CF-F155E2795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E6946-1493-41EE-8C84-45DB2F8DF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F89A6-54AE-4F28-B668-7DEB3FB9CD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68" indent="0">
              <a:buNone/>
              <a:defRPr sz="1800"/>
            </a:lvl2pPr>
            <a:lvl3pPr marL="914336" indent="0">
              <a:buNone/>
              <a:defRPr sz="1600"/>
            </a:lvl3pPr>
            <a:lvl4pPr marL="1371503" indent="0">
              <a:buNone/>
              <a:defRPr sz="1400"/>
            </a:lvl4pPr>
            <a:lvl5pPr marL="1828671" indent="0">
              <a:buNone/>
              <a:defRPr sz="1400"/>
            </a:lvl5pPr>
            <a:lvl6pPr marL="2285839" indent="0">
              <a:buNone/>
              <a:defRPr sz="1400"/>
            </a:lvl6pPr>
            <a:lvl7pPr marL="2743007" indent="0">
              <a:buNone/>
              <a:defRPr sz="1400"/>
            </a:lvl7pPr>
            <a:lvl8pPr marL="3200175" indent="0">
              <a:buNone/>
              <a:defRPr sz="1400"/>
            </a:lvl8pPr>
            <a:lvl9pPr marL="365734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76B54-18A6-4973-8D48-C0C0C3BEA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711F-2E73-4185-8B1C-A815940B4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8" indent="0">
              <a:buNone/>
              <a:defRPr sz="2000" b="1"/>
            </a:lvl2pPr>
            <a:lvl3pPr marL="914336" indent="0">
              <a:buNone/>
              <a:defRPr sz="1800" b="1"/>
            </a:lvl3pPr>
            <a:lvl4pPr marL="1371503" indent="0">
              <a:buNone/>
              <a:defRPr sz="1600" b="1"/>
            </a:lvl4pPr>
            <a:lvl5pPr marL="1828671" indent="0">
              <a:buNone/>
              <a:defRPr sz="1600" b="1"/>
            </a:lvl5pPr>
            <a:lvl6pPr marL="2285839" indent="0">
              <a:buNone/>
              <a:defRPr sz="1600" b="1"/>
            </a:lvl6pPr>
            <a:lvl7pPr marL="2743007" indent="0">
              <a:buNone/>
              <a:defRPr sz="1600" b="1"/>
            </a:lvl7pPr>
            <a:lvl8pPr marL="3200175" indent="0">
              <a:buNone/>
              <a:defRPr sz="1600" b="1"/>
            </a:lvl8pPr>
            <a:lvl9pPr marL="365734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C8A87-59AF-473B-BCBB-6DCC8F5EF6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D1842-A613-4EEA-B177-DE7382996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C465-2462-436D-B099-2319D6D86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31048-5F6D-4251-B470-2F7580BC7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8" indent="0">
              <a:buNone/>
              <a:defRPr sz="2800"/>
            </a:lvl2pPr>
            <a:lvl3pPr marL="914336" indent="0">
              <a:buNone/>
              <a:defRPr sz="2400"/>
            </a:lvl3pPr>
            <a:lvl4pPr marL="1371503" indent="0">
              <a:buNone/>
              <a:defRPr sz="2000"/>
            </a:lvl4pPr>
            <a:lvl5pPr marL="1828671" indent="0">
              <a:buNone/>
              <a:defRPr sz="2000"/>
            </a:lvl5pPr>
            <a:lvl6pPr marL="2285839" indent="0">
              <a:buNone/>
              <a:defRPr sz="2000"/>
            </a:lvl6pPr>
            <a:lvl7pPr marL="2743007" indent="0">
              <a:buNone/>
              <a:defRPr sz="2000"/>
            </a:lvl7pPr>
            <a:lvl8pPr marL="3200175" indent="0">
              <a:buNone/>
              <a:defRPr sz="2000"/>
            </a:lvl8pPr>
            <a:lvl9pPr marL="3657343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8" indent="0">
              <a:buNone/>
              <a:defRPr sz="1200"/>
            </a:lvl2pPr>
            <a:lvl3pPr marL="914336" indent="0">
              <a:buNone/>
              <a:defRPr sz="1000"/>
            </a:lvl3pPr>
            <a:lvl4pPr marL="1371503" indent="0">
              <a:buNone/>
              <a:defRPr sz="900"/>
            </a:lvl4pPr>
            <a:lvl5pPr marL="1828671" indent="0">
              <a:buNone/>
              <a:defRPr sz="900"/>
            </a:lvl5pPr>
            <a:lvl6pPr marL="2285839" indent="0">
              <a:buNone/>
              <a:defRPr sz="900"/>
            </a:lvl6pPr>
            <a:lvl7pPr marL="2743007" indent="0">
              <a:buNone/>
              <a:defRPr sz="900"/>
            </a:lvl7pPr>
            <a:lvl8pPr marL="3200175" indent="0">
              <a:buNone/>
              <a:defRPr sz="900"/>
            </a:lvl8pPr>
            <a:lvl9pPr marL="365734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A6839-647D-4C5C-B0C6-0BA811D60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11" tIns="45956" rIns="91911" bIns="459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11" tIns="45956" rIns="91911" bIns="4595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A218C3-F4B8-4FF8-99FB-B658D0676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defTabSz="917575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168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336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503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671" algn="ctr" defTabSz="919098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defTabSz="917575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6125" indent="-285750" algn="l" defTabSz="91757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7763" indent="-228600" algn="l" defTabSz="917575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6550" indent="-227013" algn="l" defTabSz="917575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66925" indent="-228600" algn="l" defTabSz="917575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25536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82703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39871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97039" indent="-230172" algn="l" defTabSz="919098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3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9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7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5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3" algn="l" defTabSz="9143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wmf"/><Relationship Id="rId5" Type="http://schemas.openxmlformats.org/officeDocument/2006/relationships/image" Target="../media/image4.emf"/><Relationship Id="rId10" Type="http://schemas.openxmlformats.org/officeDocument/2006/relationships/image" Target="../media/image9.png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8575" y="2109788"/>
            <a:ext cx="2459038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1728"/>
          <p:cNvSpPr txBox="1">
            <a:spLocks noChangeArrowheads="1"/>
          </p:cNvSpPr>
          <p:nvPr/>
        </p:nvSpPr>
        <p:spPr bwMode="auto">
          <a:xfrm>
            <a:off x="2746375" y="219075"/>
            <a:ext cx="6126163" cy="727075"/>
          </a:xfrm>
          <a:prstGeom prst="rect">
            <a:avLst/>
          </a:prstGeom>
          <a:solidFill>
            <a:srgbClr val="580058"/>
          </a:solidFill>
          <a:ln w="9525">
            <a:noFill/>
            <a:miter lim="800000"/>
            <a:headEnd/>
            <a:tailEnd/>
          </a:ln>
        </p:spPr>
        <p:txBody>
          <a:bodyPr lIns="19156" tIns="9577" rIns="19156" bIns="9577">
            <a:spAutoFit/>
          </a:bodyPr>
          <a:lstStyle/>
          <a:p>
            <a:pPr defTabSz="190500"/>
            <a:endParaRPr lang="en-US" sz="1200" b="1">
              <a:solidFill>
                <a:schemeClr val="bg1"/>
              </a:solidFill>
              <a:latin typeface="Arial" charset="0"/>
            </a:endParaRPr>
          </a:p>
          <a:p>
            <a:pPr defTabSz="190500"/>
            <a:r>
              <a:rPr lang="en-US" sz="1200" b="1">
                <a:solidFill>
                  <a:schemeClr val="bg1"/>
                </a:solidFill>
                <a:latin typeface="Arial" charset="0"/>
              </a:rPr>
              <a:t>NCSBN &amp; The Forum of State Nursing Workforce Centers </a:t>
            </a:r>
          </a:p>
          <a:p>
            <a:pPr defTabSz="190500"/>
            <a:r>
              <a:rPr lang="en-US" sz="1200" b="1">
                <a:solidFill>
                  <a:schemeClr val="bg1"/>
                </a:solidFill>
                <a:latin typeface="Arial" charset="0"/>
              </a:rPr>
              <a:t>2013 National Workforce Survey of RNs</a:t>
            </a:r>
          </a:p>
          <a:p>
            <a:pPr defTabSz="190500"/>
            <a:endParaRPr lang="en-US" sz="10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53" name="Text Box 1732"/>
          <p:cNvSpPr txBox="1">
            <a:spLocks noChangeArrowheads="1"/>
          </p:cNvSpPr>
          <p:nvPr/>
        </p:nvSpPr>
        <p:spPr bwMode="auto">
          <a:xfrm>
            <a:off x="295275" y="2422525"/>
            <a:ext cx="3189288" cy="1808163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Demographic Results</a:t>
            </a:r>
          </a:p>
          <a:p>
            <a:pPr marL="95250" indent="-95250" defTabSz="190500">
              <a:lnSpc>
                <a:spcPct val="150000"/>
              </a:lnSpc>
            </a:pPr>
            <a:endParaRPr lang="en-US" sz="300" b="1">
              <a:latin typeface="Arial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According to the US Census Bureau individuals from ethnic and racial minority groups accounted for </a:t>
            </a:r>
            <a:r>
              <a:rPr lang="en-US" sz="600" b="1">
                <a:latin typeface="Arial" charset="0"/>
                <a:cs typeface="Times New Roman" pitchFamily="18" charset="0"/>
              </a:rPr>
              <a:t>37%</a:t>
            </a:r>
            <a:r>
              <a:rPr lang="en-US" sz="600">
                <a:latin typeface="Arial" charset="0"/>
                <a:cs typeface="Times New Roman" pitchFamily="18" charset="0"/>
              </a:rPr>
              <a:t> of the US population in 2012.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 b="1">
                <a:latin typeface="Arial" charset="0"/>
                <a:cs typeface="Times New Roman" pitchFamily="18" charset="0"/>
              </a:rPr>
              <a:t>19%</a:t>
            </a:r>
            <a:r>
              <a:rPr lang="en-US" sz="600">
                <a:latin typeface="Arial" charset="0"/>
                <a:cs typeface="Times New Roman" pitchFamily="18" charset="0"/>
              </a:rPr>
              <a:t> of the respondents were minorities – an increase from </a:t>
            </a:r>
            <a:r>
              <a:rPr lang="en-US" sz="600" b="1">
                <a:latin typeface="Arial" charset="0"/>
                <a:cs typeface="Times New Roman" pitchFamily="18" charset="0"/>
              </a:rPr>
              <a:t>17% </a:t>
            </a:r>
            <a:r>
              <a:rPr lang="en-US" sz="600">
                <a:latin typeface="Arial" charset="0"/>
                <a:cs typeface="Times New Roman" pitchFamily="18" charset="0"/>
              </a:rPr>
              <a:t>in 2008.</a:t>
            </a: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b="1">
              <a:latin typeface="Arial" charset="0"/>
            </a:endParaRPr>
          </a:p>
        </p:txBody>
      </p:sp>
      <p:sp>
        <p:nvSpPr>
          <p:cNvPr id="2054" name="Text Box 805"/>
          <p:cNvSpPr txBox="1">
            <a:spLocks noChangeArrowheads="1"/>
          </p:cNvSpPr>
          <p:nvPr/>
        </p:nvSpPr>
        <p:spPr bwMode="auto">
          <a:xfrm>
            <a:off x="3565525" y="1000125"/>
            <a:ext cx="2784475" cy="99218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Compact Results</a:t>
            </a:r>
          </a:p>
          <a:p>
            <a:pPr defTabSz="190500">
              <a:lnSpc>
                <a:spcPct val="150000"/>
              </a:lnSpc>
            </a:pPr>
            <a:endParaRPr lang="en-US" sz="300" b="1">
              <a:latin typeface="Arial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600" b="1">
                <a:latin typeface="Arial" charset="0"/>
                <a:cs typeface="Times New Roman" pitchFamily="18" charset="0"/>
              </a:rPr>
              <a:t>36%</a:t>
            </a:r>
            <a:r>
              <a:rPr lang="en-US" sz="600">
                <a:latin typeface="Arial" charset="0"/>
                <a:cs typeface="Times New Roman" pitchFamily="18" charset="0"/>
              </a:rPr>
              <a:t> of those who resided in a compact state indicated they had utilized their compact license (i.e., they had practiced in another compact state).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600" b="1">
                <a:latin typeface="Arial" charset="0"/>
                <a:cs typeface="Times New Roman" pitchFamily="18" charset="0"/>
              </a:rPr>
              <a:t>92%</a:t>
            </a:r>
            <a:r>
              <a:rPr lang="en-US" sz="600">
                <a:latin typeface="Arial" charset="0"/>
                <a:cs typeface="Times New Roman" pitchFamily="18" charset="0"/>
              </a:rPr>
              <a:t> had practiced in one additional state, </a:t>
            </a:r>
            <a:r>
              <a:rPr lang="en-US" sz="600" b="1">
                <a:latin typeface="Arial" charset="0"/>
                <a:cs typeface="Times New Roman" pitchFamily="18" charset="0"/>
              </a:rPr>
              <a:t>8%</a:t>
            </a:r>
            <a:r>
              <a:rPr lang="en-US" sz="600">
                <a:latin typeface="Arial" charset="0"/>
                <a:cs typeface="Times New Roman" pitchFamily="18" charset="0"/>
              </a:rPr>
              <a:t> in multiple additional states.</a:t>
            </a:r>
          </a:p>
          <a:p>
            <a:pPr marL="284163" lvl="2" indent="-92075" algn="l" defTabSz="190500"/>
            <a:endParaRPr lang="en-US" sz="600">
              <a:latin typeface="Arial" charset="0"/>
              <a:cs typeface="Times New Roman" pitchFamily="18" charset="0"/>
            </a:endParaRPr>
          </a:p>
        </p:txBody>
      </p:sp>
      <p:sp>
        <p:nvSpPr>
          <p:cNvPr id="2055" name="Rectangle 1786"/>
          <p:cNvSpPr>
            <a:spLocks noChangeArrowheads="1"/>
          </p:cNvSpPr>
          <p:nvPr/>
        </p:nvSpPr>
        <p:spPr bwMode="auto">
          <a:xfrm>
            <a:off x="4552950" y="3381375"/>
            <a:ext cx="38100" cy="952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19156" tIns="9577" rIns="19156" bIns="9577" anchor="ctr">
            <a:spAutoFit/>
          </a:bodyPr>
          <a:lstStyle/>
          <a:p>
            <a:pPr defTabSz="190500"/>
            <a:endParaRPr lang="en-US" sz="500"/>
          </a:p>
        </p:txBody>
      </p:sp>
      <p:sp>
        <p:nvSpPr>
          <p:cNvPr id="1032" name="Text Box 1803"/>
          <p:cNvSpPr txBox="1">
            <a:spLocks noChangeArrowheads="1"/>
          </p:cNvSpPr>
          <p:nvPr/>
        </p:nvSpPr>
        <p:spPr bwMode="auto">
          <a:xfrm>
            <a:off x="295275" y="993775"/>
            <a:ext cx="3189288" cy="1374775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6831" indent="-96831" defTabSz="192075">
              <a:lnSpc>
                <a:spcPct val="150000"/>
              </a:lnSpc>
              <a:defRPr/>
            </a:pPr>
            <a:r>
              <a:rPr lang="en-US" sz="700" b="1" dirty="0">
                <a:latin typeface="Arial" charset="0"/>
              </a:rPr>
              <a:t>Background &amp; Method</a:t>
            </a:r>
          </a:p>
          <a:p>
            <a:pPr marL="96831" indent="-96831" defTabSz="192075">
              <a:lnSpc>
                <a:spcPct val="150000"/>
              </a:lnSpc>
              <a:defRPr/>
            </a:pPr>
            <a:endParaRPr lang="en-US" sz="200" b="1" dirty="0">
              <a:latin typeface="Arial" charset="0"/>
            </a:endParaRPr>
          </a:p>
          <a:p>
            <a:pPr marL="96831" lvl="1" indent="-96831" algn="l" defTabSz="192075">
              <a:defRPr/>
            </a:pPr>
            <a:r>
              <a:rPr lang="en-US" sz="600" b="1" dirty="0">
                <a:latin typeface="Arial" charset="0"/>
                <a:cs typeface="Times New Roman" pitchFamily="18" charset="0"/>
              </a:rPr>
              <a:t>Method</a:t>
            </a:r>
          </a:p>
          <a:p>
            <a:pPr marL="96831" lvl="1" indent="-96831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The Health Resources and Services Administration (HRSA) formally conducted the </a:t>
            </a:r>
            <a:r>
              <a:rPr lang="en-US" sz="600" i="1" dirty="0">
                <a:latin typeface="Arial" charset="0"/>
                <a:cs typeface="Times New Roman" pitchFamily="18" charset="0"/>
              </a:rPr>
              <a:t>National Sample Survey of RNs.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The final survey was completed in 2008 (data reported out in 2010).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NCSBN &amp; The Forum partnered to fill the ongoing need to collect data on the supply of RNs using the Minimum Dataset survey items with additional Compact and </a:t>
            </a:r>
            <a:r>
              <a:rPr lang="en-US" sz="600" dirty="0" err="1">
                <a:latin typeface="Arial" charset="0"/>
                <a:cs typeface="Times New Roman" pitchFamily="18" charset="0"/>
              </a:rPr>
              <a:t>tele</a:t>
            </a:r>
            <a:r>
              <a:rPr lang="en-US" sz="600" dirty="0">
                <a:latin typeface="Arial" charset="0"/>
                <a:cs typeface="Times New Roman" pitchFamily="18" charset="0"/>
              </a:rPr>
              <a:t>-health questions.</a:t>
            </a:r>
          </a:p>
          <a:p>
            <a:pPr marL="96831" indent="-96831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322240" lvl="2" indent="-95243" algn="l" defTabSz="192075">
              <a:defRPr/>
            </a:pPr>
            <a:endParaRPr lang="en-US" sz="300" dirty="0">
              <a:latin typeface="Arial" charset="0"/>
              <a:cs typeface="Times New Roman" pitchFamily="18" charset="0"/>
            </a:endParaRPr>
          </a:p>
          <a:p>
            <a:pPr marL="128579" lvl="1" indent="-104768" algn="l" defTabSz="192075">
              <a:defRPr/>
            </a:pPr>
            <a:r>
              <a:rPr lang="en-US" sz="600" b="1" dirty="0">
                <a:latin typeface="Arial" charset="0"/>
                <a:cs typeface="Times New Roman" pitchFamily="18" charset="0"/>
              </a:rPr>
              <a:t>Method</a:t>
            </a:r>
          </a:p>
          <a:p>
            <a:pPr marL="128579" lvl="1" indent="-104768" algn="l" defTabSz="192075">
              <a:defRPr/>
            </a:pPr>
            <a:endParaRPr lang="en-US" sz="200" dirty="0">
              <a:latin typeface="Arial" charset="0"/>
              <a:cs typeface="Times New Roman" pitchFamily="18" charset="0"/>
            </a:endParaRPr>
          </a:p>
          <a:p>
            <a:pPr marL="96831" lvl="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Stratified random sample by state = 109,853 RNs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Respondents = 42,294</a:t>
            </a: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Response Rate = 39%</a:t>
            </a:r>
          </a:p>
        </p:txBody>
      </p:sp>
      <p:sp>
        <p:nvSpPr>
          <p:cNvPr id="2057" name="Text Box 1813"/>
          <p:cNvSpPr txBox="1">
            <a:spLocks noChangeArrowheads="1"/>
          </p:cNvSpPr>
          <p:nvPr/>
        </p:nvSpPr>
        <p:spPr bwMode="auto">
          <a:xfrm>
            <a:off x="295275" y="4310063"/>
            <a:ext cx="3189288" cy="1839912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3663" indent="-93663"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Age &amp; Employment Results</a:t>
            </a:r>
          </a:p>
          <a:p>
            <a:pPr marL="93663" indent="-93663" algn="just" defTabSz="190500"/>
            <a:endParaRPr lang="en-US" sz="300" b="1">
              <a:latin typeface="Arial" charset="0"/>
            </a:endParaRPr>
          </a:p>
          <a:p>
            <a:pPr marL="93663" indent="-93663" algn="just" defTabSz="190500"/>
            <a:endParaRPr lang="en-US" sz="200" b="1">
              <a:latin typeface="Arial" charset="0"/>
            </a:endParaRPr>
          </a:p>
          <a:p>
            <a:pPr marL="130175" lvl="1" indent="-93663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</a:rPr>
              <a:t>Aver age of respondents was </a:t>
            </a:r>
            <a:r>
              <a:rPr lang="en-US" sz="600" b="1">
                <a:latin typeface="Arial" charset="0"/>
              </a:rPr>
              <a:t>50</a:t>
            </a:r>
            <a:r>
              <a:rPr lang="en-US" sz="600">
                <a:latin typeface="Arial" charset="0"/>
              </a:rPr>
              <a:t> years of age.</a:t>
            </a:r>
          </a:p>
          <a:p>
            <a:pPr marL="284163" lvl="2" indent="-92075" algn="l" defTabSz="190500"/>
            <a:endParaRPr lang="en-US" sz="600" i="1">
              <a:latin typeface="Arial" charset="0"/>
              <a:cs typeface="Times New Roman" pitchFamily="18" charset="0"/>
            </a:endParaRPr>
          </a:p>
          <a:p>
            <a:pPr marL="130175" lvl="1" indent="-93663" algn="l" defTabSz="190500">
              <a:buFont typeface="Wingdings" pitchFamily="2" charset="2"/>
              <a:buChar char="Ø"/>
            </a:pPr>
            <a:r>
              <a:rPr lang="en-US" sz="600" b="1">
                <a:latin typeface="Arial" charset="0"/>
              </a:rPr>
              <a:t>49%</a:t>
            </a:r>
            <a:r>
              <a:rPr lang="en-US" sz="600">
                <a:latin typeface="Arial" charset="0"/>
              </a:rPr>
              <a:t> of RNs working in nursing full-time were </a:t>
            </a:r>
            <a:r>
              <a:rPr lang="en-US" sz="600" b="1">
                <a:latin typeface="Arial" charset="0"/>
              </a:rPr>
              <a:t>50</a:t>
            </a:r>
            <a:r>
              <a:rPr lang="en-US" sz="600">
                <a:latin typeface="Arial" charset="0"/>
              </a:rPr>
              <a:t> years of age or above.</a:t>
            </a:r>
          </a:p>
          <a:p>
            <a:pPr marL="130175" lvl="1" indent="-93663" algn="l" defTabSz="190500"/>
            <a:endParaRPr lang="en-US" sz="600">
              <a:latin typeface="Arial" charset="0"/>
            </a:endParaRPr>
          </a:p>
          <a:p>
            <a:pPr marL="130175" lvl="1" indent="-93663" algn="l" defTabSz="190500"/>
            <a:endParaRPr lang="en-US" sz="600">
              <a:latin typeface="Arial" charset="0"/>
            </a:endParaRPr>
          </a:p>
        </p:txBody>
      </p:sp>
      <p:sp>
        <p:nvSpPr>
          <p:cNvPr id="2058" name="Rectangle 1817"/>
          <p:cNvSpPr>
            <a:spLocks noChangeArrowheads="1"/>
          </p:cNvSpPr>
          <p:nvPr/>
        </p:nvSpPr>
        <p:spPr bwMode="auto">
          <a:xfrm>
            <a:off x="4479925" y="1171575"/>
            <a:ext cx="184150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4" tIns="45717" rIns="91434" bIns="45717" anchor="ctr">
            <a:spAutoFit/>
          </a:bodyPr>
          <a:lstStyle/>
          <a:p>
            <a:endParaRPr lang="en-US"/>
          </a:p>
        </p:txBody>
      </p:sp>
      <p:sp>
        <p:nvSpPr>
          <p:cNvPr id="2059" name="Rectangle 1819"/>
          <p:cNvSpPr>
            <a:spLocks noChangeArrowheads="1"/>
          </p:cNvSpPr>
          <p:nvPr/>
        </p:nvSpPr>
        <p:spPr bwMode="auto">
          <a:xfrm>
            <a:off x="4479925" y="-230188"/>
            <a:ext cx="184150" cy="4603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1434" tIns="45717" rIns="91434" bIns="45717" anchor="ctr">
            <a:spAutoFit/>
          </a:bodyPr>
          <a:lstStyle/>
          <a:p>
            <a:endParaRPr lang="en-US"/>
          </a:p>
        </p:txBody>
      </p:sp>
      <p:sp>
        <p:nvSpPr>
          <p:cNvPr id="2060" name="Text Box 1820"/>
          <p:cNvSpPr txBox="1">
            <a:spLocks noChangeArrowheads="1"/>
          </p:cNvSpPr>
          <p:nvPr/>
        </p:nvSpPr>
        <p:spPr bwMode="auto">
          <a:xfrm>
            <a:off x="3567113" y="2066925"/>
            <a:ext cx="2776537" cy="812800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Tele-health Results</a:t>
            </a:r>
          </a:p>
          <a:p>
            <a:pPr defTabSz="190500">
              <a:lnSpc>
                <a:spcPct val="150000"/>
              </a:lnSpc>
            </a:pPr>
            <a:endParaRPr lang="en-US" sz="3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2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9% indicated they utilized tele-health in their primary or secondary positions (11% were unsure).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Of respondents who indicated they utilized tele-health, 27% indicated patients had been located in a different state (8% were unsure).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</p:txBody>
      </p:sp>
      <p:pic>
        <p:nvPicPr>
          <p:cNvPr id="2061" name="Picture 10" descr="Color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5" y="252413"/>
            <a:ext cx="2339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2" name="Text Box 1803"/>
          <p:cNvSpPr txBox="1">
            <a:spLocks noChangeArrowheads="1"/>
          </p:cNvSpPr>
          <p:nvPr/>
        </p:nvSpPr>
        <p:spPr bwMode="auto">
          <a:xfrm>
            <a:off x="6415088" y="996950"/>
            <a:ext cx="2428875" cy="2544763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Employment Results</a:t>
            </a:r>
          </a:p>
          <a:p>
            <a:pPr marL="95250" indent="-95250" defTabSz="190500">
              <a:lnSpc>
                <a:spcPct val="150000"/>
              </a:lnSpc>
            </a:pPr>
            <a:endParaRPr lang="en-US" sz="300" b="1">
              <a:latin typeface="Arial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82% of respondents were actively employed in nursing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7% of respondents were unemployed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600" i="1">
                <a:latin typeface="Arial" charset="0"/>
                <a:cs typeface="Times New Roman" pitchFamily="18" charset="0"/>
              </a:rPr>
              <a:t>About ½ of these were not seeking work as a nurse</a:t>
            </a: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Reasons for being unemployed: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600" i="1">
                <a:latin typeface="Arial" charset="0"/>
                <a:cs typeface="Times New Roman" pitchFamily="18" charset="0"/>
              </a:rPr>
              <a:t>Taking care of home and family (51%)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600" i="1">
                <a:latin typeface="Arial" charset="0"/>
                <a:cs typeface="Times New Roman" pitchFamily="18" charset="0"/>
              </a:rPr>
              <a:t>Difficulty in finding a nursing position (27%)</a:t>
            </a:r>
          </a:p>
          <a:p>
            <a:pPr marL="284163" lvl="2" indent="-92075" algn="l" defTabSz="190500"/>
            <a:endParaRPr lang="en-US" sz="600" i="1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Respondents with their highest degrees in “other” fields tended to be less likely to have been actively employed in nursing:</a:t>
            </a:r>
            <a:endParaRPr lang="en-US" sz="600" i="1">
              <a:latin typeface="Arial" charset="0"/>
              <a:cs typeface="Times New Roman" pitchFamily="18" charset="0"/>
            </a:endParaRPr>
          </a:p>
          <a:p>
            <a:pPr marL="284163" lvl="2" indent="-92075" algn="l" defTabSz="190500"/>
            <a:endParaRPr lang="en-US" sz="600" i="1">
              <a:latin typeface="Arial" charset="0"/>
              <a:cs typeface="Times New Roman" pitchFamily="18" charset="0"/>
            </a:endParaRPr>
          </a:p>
          <a:p>
            <a:pPr marL="95250" indent="-95250" algn="l" defTabSz="190500">
              <a:buFont typeface="Wingdings" pitchFamily="2" charset="2"/>
              <a:buChar char="Ø"/>
            </a:pPr>
            <a:endParaRPr lang="en-US" sz="600">
              <a:latin typeface="Arial" charset="0"/>
              <a:cs typeface="Times New Roman" pitchFamily="18" charset="0"/>
            </a:endParaRPr>
          </a:p>
        </p:txBody>
      </p:sp>
      <p:sp>
        <p:nvSpPr>
          <p:cNvPr id="2063" name="Text Box 1809"/>
          <p:cNvSpPr txBox="1">
            <a:spLocks noChangeArrowheads="1"/>
          </p:cNvSpPr>
          <p:nvPr/>
        </p:nvSpPr>
        <p:spPr bwMode="auto">
          <a:xfrm>
            <a:off x="6427788" y="5643563"/>
            <a:ext cx="2435225" cy="501650"/>
          </a:xfrm>
          <a:prstGeom prst="rect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</p:spPr>
        <p:txBody>
          <a:bodyPr lIns="19156" tIns="9577" rIns="19156" bIns="9577" anchor="ctr"/>
          <a:lstStyle/>
          <a:p>
            <a:pPr defTabSz="190500"/>
            <a:r>
              <a:rPr lang="en-US" sz="700" b="1">
                <a:latin typeface="Arial" charset="0"/>
              </a:rPr>
              <a:t>Authors’ Notes</a:t>
            </a:r>
          </a:p>
          <a:p>
            <a:pPr algn="just" defTabSz="190500"/>
            <a:endParaRPr lang="en-US" sz="300" b="1">
              <a:latin typeface="Arial" charset="0"/>
            </a:endParaRPr>
          </a:p>
          <a:p>
            <a:pPr marL="95250" lvl="1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Correspondence regarding this article should be addressed to </a:t>
            </a:r>
          </a:p>
          <a:p>
            <a:pPr marL="95250" lvl="1" indent="-95250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Jill S. Budden, NCSBN, 111 E Wacker Dr, Ste 2900, Chicago, IL 60601. Electronic mail may be sent to jbudden@ncsbn.org.</a:t>
            </a:r>
          </a:p>
        </p:txBody>
      </p:sp>
      <p:pic>
        <p:nvPicPr>
          <p:cNvPr id="2064" name="Picture 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0538" y="2974975"/>
            <a:ext cx="2784475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313" y="4983163"/>
            <a:ext cx="310515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 Box 805"/>
          <p:cNvSpPr txBox="1">
            <a:spLocks noChangeArrowheads="1"/>
          </p:cNvSpPr>
          <p:nvPr/>
        </p:nvSpPr>
        <p:spPr bwMode="auto">
          <a:xfrm>
            <a:off x="3567113" y="2941638"/>
            <a:ext cx="2784475" cy="715962"/>
          </a:xfrm>
          <a:prstGeom prst="rect">
            <a:avLst/>
          </a:prstGeom>
          <a:noFill/>
          <a:ln w="28575">
            <a:solidFill>
              <a:srgbClr val="3366FF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2075">
              <a:lnSpc>
                <a:spcPct val="150000"/>
              </a:lnSpc>
              <a:defRPr/>
            </a:pPr>
            <a:r>
              <a:rPr lang="en-US" sz="700" b="1" dirty="0">
                <a:latin typeface="Arial" charset="0"/>
              </a:rPr>
              <a:t>Education Results</a:t>
            </a:r>
          </a:p>
          <a:p>
            <a:pPr defTabSz="192075">
              <a:lnSpc>
                <a:spcPct val="150000"/>
              </a:lnSpc>
              <a:defRPr/>
            </a:pPr>
            <a:endParaRPr lang="en-US" sz="300" b="1" dirty="0">
              <a:latin typeface="Arial" charset="0"/>
            </a:endParaRPr>
          </a:p>
          <a:p>
            <a:pPr marL="96831" indent="-96831" defTabSz="192075"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Employed in Hospital</a:t>
            </a:r>
          </a:p>
          <a:p>
            <a:pPr marL="96831" indent="-96831" defTabSz="192075"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Diploma (8%)</a:t>
            </a:r>
          </a:p>
          <a:p>
            <a:pPr marL="96831" indent="-96831" defTabSz="192075"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ADN (29%)</a:t>
            </a:r>
          </a:p>
          <a:p>
            <a:pPr marL="96831" indent="-96831" defTabSz="192075"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BSN (41%)</a:t>
            </a:r>
          </a:p>
          <a:p>
            <a:pPr marL="96831" indent="-96831" defTabSz="192075"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MSN (10%)</a:t>
            </a: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67" name="Text Box 1820"/>
          <p:cNvSpPr txBox="1">
            <a:spLocks noChangeArrowheads="1"/>
          </p:cNvSpPr>
          <p:nvPr/>
        </p:nvSpPr>
        <p:spPr bwMode="auto">
          <a:xfrm>
            <a:off x="3568700" y="3719513"/>
            <a:ext cx="2776538" cy="1535112"/>
          </a:xfrm>
          <a:prstGeom prst="rect">
            <a:avLst/>
          </a:prstGeom>
          <a:noFill/>
          <a:ln w="28575">
            <a:solidFill>
              <a:srgbClr val="9900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 dirty="0">
                <a:latin typeface="Arial" charset="0"/>
              </a:rPr>
              <a:t>Nurse Faculty Results</a:t>
            </a:r>
          </a:p>
          <a:p>
            <a:pPr defTabSz="190500">
              <a:lnSpc>
                <a:spcPct val="150000"/>
              </a:lnSpc>
            </a:pPr>
            <a:endParaRPr lang="en-US" sz="3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 dirty="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" name="Text Box 805"/>
          <p:cNvSpPr txBox="1">
            <a:spLocks noChangeArrowheads="1"/>
          </p:cNvSpPr>
          <p:nvPr/>
        </p:nvSpPr>
        <p:spPr bwMode="auto">
          <a:xfrm>
            <a:off x="3568700" y="5318125"/>
            <a:ext cx="2784475" cy="833438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2075">
              <a:lnSpc>
                <a:spcPct val="150000"/>
              </a:lnSpc>
              <a:defRPr/>
            </a:pPr>
            <a:r>
              <a:rPr lang="en-US" sz="700" b="1" dirty="0">
                <a:latin typeface="Arial" charset="0"/>
              </a:rPr>
              <a:t>Nurse Faculty Education Results</a:t>
            </a:r>
          </a:p>
          <a:p>
            <a:pPr defTabSz="192075">
              <a:lnSpc>
                <a:spcPct val="150000"/>
              </a:lnSpc>
              <a:defRPr/>
            </a:pPr>
            <a:endParaRPr lang="en-US" sz="300" b="1" dirty="0">
              <a:latin typeface="Arial" charset="0"/>
            </a:endParaRPr>
          </a:p>
          <a:p>
            <a:pPr marL="96831" indent="-96831" algn="l" defTabSz="192075">
              <a:buFont typeface="Wingdings" pitchFamily="2" charset="2"/>
              <a:buChar char="Ø"/>
              <a:defRPr/>
            </a:pPr>
            <a:r>
              <a:rPr lang="en-US" sz="600" dirty="0">
                <a:latin typeface="Arial" charset="0"/>
                <a:cs typeface="Times New Roman" pitchFamily="18" charset="0"/>
              </a:rPr>
              <a:t>Highest level of education: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MSN (43%)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DNP (3%)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PhD Nursing (10%)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Doctoral degree-nursing other (2%)</a:t>
            </a:r>
          </a:p>
          <a:p>
            <a:pPr marL="285730" lvl="2" indent="-93656" algn="l" defTabSz="192075">
              <a:buFont typeface="Wingdings" pitchFamily="2" charset="2"/>
              <a:buChar char="§"/>
              <a:defRPr/>
            </a:pPr>
            <a:r>
              <a:rPr lang="en-US" sz="600" i="1" dirty="0">
                <a:latin typeface="Arial" charset="0"/>
                <a:cs typeface="Times New Roman" pitchFamily="18" charset="0"/>
              </a:rPr>
              <a:t>Doctoral degree-other field (5%)</a:t>
            </a:r>
          </a:p>
        </p:txBody>
      </p:sp>
      <p:sp>
        <p:nvSpPr>
          <p:cNvPr id="2069" name="Text Box 1820"/>
          <p:cNvSpPr txBox="1">
            <a:spLocks noChangeArrowheads="1"/>
          </p:cNvSpPr>
          <p:nvPr/>
        </p:nvSpPr>
        <p:spPr bwMode="auto">
          <a:xfrm>
            <a:off x="6415088" y="3595688"/>
            <a:ext cx="2435225" cy="1195387"/>
          </a:xfrm>
          <a:prstGeom prst="rect">
            <a:avLst/>
          </a:prstGeom>
          <a:noFill/>
          <a:ln w="28575">
            <a:solidFill>
              <a:srgbClr val="FF9900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Hours Worked Results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2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buFont typeface="Wingdings" pitchFamily="2" charset="2"/>
              <a:buChar char="Ø"/>
            </a:pPr>
            <a:r>
              <a:rPr lang="en-US" sz="600">
                <a:latin typeface="Arial" charset="0"/>
                <a:cs typeface="Times New Roman" pitchFamily="18" charset="0"/>
              </a:rPr>
              <a:t>A response bias analysis showed that the following group of nurses may be slightly over-represented in our study sample who completed the survey</a:t>
            </a:r>
          </a:p>
          <a:p>
            <a:pPr marL="284163" lvl="2" indent="-92075" algn="l" defTabSz="190500">
              <a:buFont typeface="Wingdings" pitchFamily="2" charset="2"/>
              <a:buChar char="§"/>
            </a:pPr>
            <a:r>
              <a:rPr lang="en-US" sz="600" i="1">
                <a:latin typeface="Arial" charset="0"/>
                <a:cs typeface="Times New Roman" pitchFamily="18" charset="0"/>
              </a:rPr>
              <a:t>White, female, 60 years or older</a:t>
            </a:r>
          </a:p>
          <a:p>
            <a:pPr marL="127000" lvl="1" indent="-103188" algn="l" defTabSz="190500">
              <a:buFont typeface="Wingdings" pitchFamily="2" charset="2"/>
              <a:buChar char="Ø"/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r>
              <a:rPr lang="en-US" sz="600">
                <a:latin typeface="Arial" charset="0"/>
                <a:cs typeface="Times New Roman" pitchFamily="18" charset="0"/>
              </a:rPr>
              <a:t> </a:t>
            </a: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  <a:p>
            <a:pPr marL="127000" lvl="1" indent="-103188" algn="l" defTabSz="190500">
              <a:lnSpc>
                <a:spcPct val="150000"/>
              </a:lnSpc>
            </a:pPr>
            <a:endParaRPr lang="en-US" sz="600">
              <a:latin typeface="Arial" charset="0"/>
              <a:cs typeface="Times New Roman" pitchFamily="18" charset="0"/>
            </a:endParaRPr>
          </a:p>
        </p:txBody>
      </p:sp>
      <p:sp>
        <p:nvSpPr>
          <p:cNvPr id="2070" name="Text Box 1732"/>
          <p:cNvSpPr txBox="1">
            <a:spLocks noChangeArrowheads="1"/>
          </p:cNvSpPr>
          <p:nvPr/>
        </p:nvSpPr>
        <p:spPr bwMode="auto">
          <a:xfrm>
            <a:off x="6421438" y="4851400"/>
            <a:ext cx="2428875" cy="744538"/>
          </a:xfrm>
          <a:prstGeom prst="rect">
            <a:avLst/>
          </a:prstGeom>
          <a:noFill/>
          <a:ln w="28575">
            <a:solidFill>
              <a:srgbClr val="339933"/>
            </a:solidFill>
            <a:miter lim="800000"/>
            <a:headEnd/>
            <a:tailEnd/>
          </a:ln>
        </p:spPr>
        <p:txBody>
          <a:bodyPr lIns="19156" tIns="9577" rIns="19156" bIns="9577"/>
          <a:lstStyle/>
          <a:p>
            <a:pPr marL="95250" indent="-95250" defTabSz="190500">
              <a:lnSpc>
                <a:spcPct val="150000"/>
              </a:lnSpc>
            </a:pPr>
            <a:r>
              <a:rPr lang="en-US" sz="700" b="1">
                <a:latin typeface="Arial" charset="0"/>
              </a:rPr>
              <a:t>Limitations</a:t>
            </a:r>
          </a:p>
          <a:p>
            <a:pPr marL="95250" indent="-95250" defTabSz="190500">
              <a:lnSpc>
                <a:spcPct val="150000"/>
              </a:lnSpc>
            </a:pPr>
            <a:endParaRPr lang="en-US" sz="300" b="1">
              <a:latin typeface="Arial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>
              <a:latin typeface="Arial" charset="0"/>
              <a:cs typeface="Times New Roman" pitchFamily="18" charset="0"/>
            </a:endParaRPr>
          </a:p>
          <a:p>
            <a:pPr marL="95250" indent="-95250" algn="l" defTabSz="190500"/>
            <a:endParaRPr lang="en-US" sz="600" b="1">
              <a:latin typeface="Arial" charset="0"/>
            </a:endParaRPr>
          </a:p>
        </p:txBody>
      </p:sp>
      <p:pic>
        <p:nvPicPr>
          <p:cNvPr id="2071" name="Picture 22" descr="C:\Users\JBudden\AppData\Local\Microsoft\Windows\Temporary Internet Files\Content.IE5\0GFEURNQ\MP900314164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61013" y="3140075"/>
            <a:ext cx="64135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Picture 23" descr="C:\Users\JBudden\AppData\Local\Microsoft\Windows\Temporary Internet Files\Content.IE5\24F70IE9\MP900314367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6350" y="3040063"/>
            <a:ext cx="476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Picture 24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32550" y="3762375"/>
            <a:ext cx="2411413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Picture 27" descr="NWFC_Logo_WithOutlines.eps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04800" y="628650"/>
            <a:ext cx="2376488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5" name="Picture 28" descr="C:\Users\JBudden\Desktop\NLC_logo_color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05438" y="1619250"/>
            <a:ext cx="890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880034" y="3849218"/>
            <a:ext cx="2341472" cy="138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6043</TotalTime>
  <Words>471</Words>
  <Application>Microsoft Office PowerPoint</Application>
  <PresentationFormat>Letter Paper (8.5x11 in)</PresentationFormat>
  <Paragraphs>162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Wingdings</vt:lpstr>
      <vt:lpstr>Blank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R. Sears</dc:creator>
  <cp:lastModifiedBy>Kyrani Reneau</cp:lastModifiedBy>
  <cp:revision>483</cp:revision>
  <cp:lastPrinted>2002-04-06T22:18:58Z</cp:lastPrinted>
  <dcterms:created xsi:type="dcterms:W3CDTF">1999-04-08T22:24:10Z</dcterms:created>
  <dcterms:modified xsi:type="dcterms:W3CDTF">2017-09-14T21:23:57Z</dcterms:modified>
</cp:coreProperties>
</file>